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78" r:id="rId2"/>
    <p:sldId id="341" r:id="rId3"/>
    <p:sldId id="379" r:id="rId4"/>
    <p:sldId id="385" r:id="rId5"/>
    <p:sldId id="390" r:id="rId6"/>
    <p:sldId id="391" r:id="rId7"/>
    <p:sldId id="392" r:id="rId8"/>
    <p:sldId id="393" r:id="rId9"/>
    <p:sldId id="395" r:id="rId10"/>
    <p:sldId id="396" r:id="rId11"/>
    <p:sldId id="398" r:id="rId12"/>
    <p:sldId id="399" r:id="rId13"/>
    <p:sldId id="401" r:id="rId14"/>
    <p:sldId id="402" r:id="rId15"/>
    <p:sldId id="405" r:id="rId16"/>
    <p:sldId id="406" r:id="rId17"/>
    <p:sldId id="407" r:id="rId18"/>
    <p:sldId id="408" r:id="rId19"/>
    <p:sldId id="409" r:id="rId20"/>
    <p:sldId id="403" r:id="rId21"/>
    <p:sldId id="299" r:id="rId22"/>
    <p:sldId id="3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7"/>
    <p:restoredTop sz="82675"/>
  </p:normalViewPr>
  <p:slideViewPr>
    <p:cSldViewPr snapToGrid="0" snapToObjects="1">
      <p:cViewPr varScale="1">
        <p:scale>
          <a:sx n="65" d="100"/>
          <a:sy n="65" d="100"/>
        </p:scale>
        <p:origin x="-7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C1E6A-CD97-534F-ADA2-87BC9CA2251F}" type="datetimeFigureOut">
              <a:rPr lang="en-US" smtClean="0"/>
              <a:t>30/04/19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7DF7B-B3F2-B34B-A0B0-4B264D99C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4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 little about me</a:t>
            </a:r>
          </a:p>
          <a:p>
            <a:pPr marL="171450" indent="-171450">
              <a:buFontTx/>
              <a:buChar char="-"/>
            </a:pPr>
            <a:r>
              <a:rPr lang="en-US" dirty="0"/>
              <a:t>Establishing credibility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A journey from the macro to the micro …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Then back again …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Then an audacious concept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Important for me to learn too though, interested inn questions </a:t>
            </a:r>
            <a:r>
              <a:rPr lang="en-US"/>
              <a:t>and comments all day!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5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Massive growth in global incentives market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Confidence in incentives to make a difference, combined with business growth: Good for Business</a:t>
            </a:r>
          </a:p>
          <a:p>
            <a:pPr marL="171450" indent="-171450">
              <a:buFontTx/>
              <a:buChar char="-"/>
            </a:pPr>
            <a:r>
              <a:rPr lang="en-US" sz="2000" dirty="0"/>
              <a:t>China to Scotland / Indonesia to Melbourne</a:t>
            </a:r>
          </a:p>
          <a:p>
            <a:pPr marL="171450" indent="-171450">
              <a:buFontTx/>
              <a:buChar char="-"/>
            </a:pPr>
            <a:r>
              <a:rPr lang="en-US" sz="2000" dirty="0"/>
              <a:t>More and more including a meetings element</a:t>
            </a:r>
          </a:p>
          <a:p>
            <a:pPr marL="171450" indent="-171450">
              <a:buFontTx/>
              <a:buChar char="-"/>
            </a:pPr>
            <a:r>
              <a:rPr lang="en-US" sz="2000" dirty="0"/>
              <a:t>Understand the trickle down of major incentive travel</a:t>
            </a:r>
          </a:p>
          <a:p>
            <a:pPr marL="171450" indent="-171450">
              <a:buFontTx/>
              <a:buChar char="-"/>
            </a:pPr>
            <a:r>
              <a:rPr lang="en-US" sz="2000" dirty="0"/>
              <a:t>Three trends for this market</a:t>
            </a:r>
          </a:p>
          <a:p>
            <a:pPr marL="171450" indent="-171450">
              <a:buFontTx/>
              <a:buChar char="-"/>
            </a:pPr>
            <a:r>
              <a:rPr lang="en-GB" sz="2000" dirty="0"/>
              <a:t>Transformational Travel: ‘from ‘beach resorts’ to enriching, cultural experiences</a:t>
            </a:r>
          </a:p>
          <a:p>
            <a:pPr marL="171450" indent="-171450">
              <a:buFontTx/>
              <a:buChar char="-"/>
            </a:pPr>
            <a:r>
              <a:rPr lang="en-GB" sz="2000" dirty="0"/>
              <a:t>Authentic experiences</a:t>
            </a:r>
          </a:p>
          <a:p>
            <a:pPr marL="171450" indent="-171450">
              <a:buFontTx/>
              <a:buChar char="-"/>
            </a:pPr>
            <a:r>
              <a:rPr lang="en-GB" sz="2000" dirty="0"/>
              <a:t>Wellness</a:t>
            </a:r>
            <a:r>
              <a:rPr lang="en-US" sz="2000" dirty="0"/>
              <a:t> … more on this later</a:t>
            </a:r>
          </a:p>
          <a:p>
            <a:pPr marL="171450" indent="-171450">
              <a:buFontTx/>
              <a:buChar char="-"/>
            </a:pP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07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Underline the dynamism of this sector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STEM: Science, technology, engineering, mathematics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SMERF: Social, Military, Educational, Religious, Fraternal Groups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London Tech Week, non traditional model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Destination working with organiser / PCO; not association working with PCO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49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Mention ICE survey 2018</a:t>
            </a:r>
          </a:p>
          <a:p>
            <a:pPr marL="171450" indent="-171450">
              <a:buFontTx/>
              <a:buChar char="-"/>
            </a:pPr>
            <a:r>
              <a:rPr lang="en-US" dirty="0"/>
              <a:t>Mow sustainability and wellness are merging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Why is this important</a:t>
            </a:r>
          </a:p>
          <a:p>
            <a:pPr marL="171450" indent="-171450">
              <a:buFontTx/>
              <a:buChar char="-"/>
            </a:pPr>
            <a:r>
              <a:rPr lang="en-US" dirty="0"/>
              <a:t>Next gen is more likely to leave a job for ethical reasons than financial and career reasons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is about people enjoying their lives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need to be aware of this ‘new’ kind of delegate</a:t>
            </a:r>
          </a:p>
          <a:p>
            <a:pPr marL="171450" indent="-171450">
              <a:buFontTx/>
              <a:buChar char="-"/>
            </a:pPr>
            <a:r>
              <a:rPr lang="en-US" dirty="0"/>
              <a:t>A great event has to have a great culture to attract ‘new’ minded delegates</a:t>
            </a:r>
          </a:p>
          <a:p>
            <a:pPr marL="171450" indent="-171450">
              <a:buFontTx/>
              <a:buChar char="-"/>
            </a:pPr>
            <a:r>
              <a:rPr lang="en-US" dirty="0"/>
              <a:t>Sustainability / authenticity / wellness, are all intertwined</a:t>
            </a:r>
          </a:p>
          <a:p>
            <a:pPr marL="171450" indent="-171450">
              <a:buFontTx/>
              <a:buChar char="-"/>
            </a:pPr>
            <a:r>
              <a:rPr lang="en-US" dirty="0"/>
              <a:t>Sustainability; vegan food, plastics, water etc.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will put financial pressure on venues</a:t>
            </a:r>
          </a:p>
          <a:p>
            <a:pPr marL="171450" indent="-171450">
              <a:buFontTx/>
              <a:buChar char="-"/>
            </a:pPr>
            <a:r>
              <a:rPr lang="en-US" dirty="0"/>
              <a:t>What is easier to cancel? The end of the corporate junket?</a:t>
            </a:r>
          </a:p>
          <a:p>
            <a:pPr marL="171450" indent="-171450">
              <a:buFontTx/>
              <a:buChar char="-"/>
            </a:pPr>
            <a:r>
              <a:rPr lang="en-US" dirty="0"/>
              <a:t>A sign of the industry justifying itself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09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 trends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smaller session sizes, sign of a millennial generation?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 time convergence – specific within the Christmas Party Market, but equally relevant to the mid sized meeting market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meeting type convergence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Growth of Roadshows?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73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Prudential case study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Increasing share price</a:t>
            </a:r>
          </a:p>
          <a:p>
            <a:pPr marL="171450" indent="-171450">
              <a:buFontTx/>
              <a:buChar char="-"/>
            </a:pPr>
            <a:r>
              <a:rPr lang="en-US" dirty="0"/>
              <a:t>Being certain, definite</a:t>
            </a:r>
          </a:p>
          <a:p>
            <a:pPr marL="171450" indent="-171450">
              <a:buFontTx/>
              <a:buChar char="-"/>
            </a:pPr>
            <a:r>
              <a:rPr lang="en-US" dirty="0"/>
              <a:t>An event is a point in time</a:t>
            </a:r>
          </a:p>
          <a:p>
            <a:pPr marL="171450" indent="-171450">
              <a:buFontTx/>
              <a:buChar char="-"/>
            </a:pPr>
            <a:r>
              <a:rPr lang="en-US" dirty="0"/>
              <a:t>Events are tangible where other communication mediums are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35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Harvard paper created in 2007</a:t>
            </a:r>
          </a:p>
          <a:p>
            <a:pPr marL="171450" indent="-171450">
              <a:buFontTx/>
              <a:buChar char="-"/>
            </a:pPr>
            <a:r>
              <a:rPr lang="en-US" dirty="0"/>
              <a:t>Cake: Agricultural, Industrial, Commercial … Experience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Four key areas convergence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Economic: generation rent </a:t>
            </a:r>
          </a:p>
          <a:p>
            <a:pPr marL="171450" indent="-171450">
              <a:buFontTx/>
              <a:buChar char="-"/>
            </a:pPr>
            <a:r>
              <a:rPr lang="en-US" dirty="0"/>
              <a:t>Digital: Symbiotic nature between events and digital campaigns; the need for triggers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need for many brands to have a physical contact; Amazon creating book shops; immersive worlds</a:t>
            </a:r>
          </a:p>
          <a:p>
            <a:pPr marL="171450" indent="-171450">
              <a:buFontTx/>
              <a:buChar char="-"/>
            </a:pPr>
            <a:r>
              <a:rPr lang="en-US" dirty="0"/>
              <a:t>People’s need to ‘touch’; shared experiences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Value in experience vs events: 90% - 10%</a:t>
            </a:r>
          </a:p>
          <a:p>
            <a:pPr marL="171450" indent="-171450">
              <a:buFontTx/>
              <a:buChar char="-"/>
            </a:pPr>
            <a:r>
              <a:rPr lang="en-US" dirty="0"/>
              <a:t>Live Group example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93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Festivalisation</a:t>
            </a:r>
            <a:endParaRPr lang="en-GB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Listening events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new age of dynamic event professionals 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endParaRPr lang="en-GB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7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 Cities with smart infrastructure;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stat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$34+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spent on 88 smart cities by 2025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a venue without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</a:t>
            </a:r>
            <a:endParaRPr lang="en-GB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fault in our cars 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Movement of people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Plenary meetings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Food, exercise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 of goods (like airlines)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Amazon Alexa a s way finders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29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ILEA, and other industry associations (HBAA, MIA, MPI, BVEP, House of Commons, Visit Britain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IBTM – China, Abu Dhabi, Mexico 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ICE – From Wellness to sustainability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52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We need to track back further than 2018 and establish a long cycle of ecological, political and environmental uncertainty</a:t>
            </a:r>
          </a:p>
          <a:p>
            <a:pPr marL="171450" indent="-171450">
              <a:buFontTx/>
              <a:buChar char="-"/>
            </a:pPr>
            <a:r>
              <a:rPr lang="en-US" dirty="0"/>
              <a:t>Throughout which the events industry has flourished</a:t>
            </a:r>
          </a:p>
          <a:p>
            <a:pPr marL="171450" indent="-171450">
              <a:buFontTx/>
              <a:buChar char="-"/>
            </a:pPr>
            <a:r>
              <a:rPr lang="en-US" dirty="0"/>
              <a:t>Because of its symbiotic relationship with business </a:t>
            </a:r>
          </a:p>
          <a:p>
            <a:pPr marL="171450" indent="-171450">
              <a:buFontTx/>
              <a:buChar char="-"/>
            </a:pPr>
            <a:r>
              <a:rPr lang="en-US" dirty="0"/>
              <a:t>… and most importantly industry 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However … (and not the first of the day …)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60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industries ability to prosper in terms of dynamic / growth industries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importance of knowledge, education, community and communication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Remember: Growth = Communication; Consolidation = Communication; Regulation = Communication; Communication = meetings and events</a:t>
            </a:r>
          </a:p>
          <a:p>
            <a:pPr marL="171450" indent="-171450">
              <a:buFontTx/>
              <a:buChar char="-"/>
            </a:pPr>
            <a:r>
              <a:rPr lang="en-US" dirty="0"/>
              <a:t>Science, technology, engineering &amp; mathematics</a:t>
            </a:r>
          </a:p>
          <a:p>
            <a:pPr marL="171450" indent="-171450">
              <a:buFontTx/>
              <a:buChar char="-"/>
            </a:pPr>
            <a:r>
              <a:rPr lang="en-US" dirty="0"/>
              <a:t>Underline the importance of taking a wider view of industry e.g. Construction, Finance, ITC, Pharma, Automotive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They pay for the events!</a:t>
            </a:r>
          </a:p>
          <a:p>
            <a:pPr marL="171450" indent="-171450">
              <a:buFontTx/>
              <a:buChar char="-"/>
            </a:pPr>
            <a:r>
              <a:rPr lang="en-US" dirty="0"/>
              <a:t>Symbiotic relationship between growth industries and the meetings and events industry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27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Going to look a little bit more at some of the key industries that affect this market place</a:t>
            </a:r>
          </a:p>
          <a:p>
            <a:pPr marL="171450" indent="-171450">
              <a:buFontTx/>
              <a:buChar char="-"/>
            </a:pPr>
            <a:r>
              <a:rPr lang="en-US" dirty="0"/>
              <a:t>Understand that some of these industries are part of Hyatt's own industry targeting strategy</a:t>
            </a:r>
          </a:p>
          <a:p>
            <a:pPr marL="171450" indent="-171450">
              <a:buFontTx/>
              <a:buChar char="-"/>
            </a:pPr>
            <a:r>
              <a:rPr lang="en-US" dirty="0"/>
              <a:t>Trend: </a:t>
            </a:r>
            <a:r>
              <a:rPr lang="en-US" dirty="0" err="1"/>
              <a:t>IndTech</a:t>
            </a:r>
            <a:r>
              <a:rPr lang="en-US" dirty="0"/>
              <a:t> – the combining of industries to create industries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AutoTech</a:t>
            </a:r>
            <a:r>
              <a:rPr lang="en-US" dirty="0"/>
              <a:t>; electric cars, driverless cars etc. </a:t>
            </a:r>
          </a:p>
          <a:p>
            <a:pPr marL="171450" indent="-171450">
              <a:buFontTx/>
              <a:buChar char="-"/>
            </a:pPr>
            <a:r>
              <a:rPr lang="en-US" dirty="0"/>
              <a:t>‘The movement of people’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Fault in our Cars .. The Economist</a:t>
            </a:r>
          </a:p>
          <a:p>
            <a:pPr marL="171450" indent="-171450">
              <a:buFontTx/>
              <a:buChar char="-"/>
            </a:pPr>
            <a:r>
              <a:rPr lang="en-US" dirty="0"/>
              <a:t>Long supply lines etc.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The same as curing lung caner (UK specific) </a:t>
            </a:r>
          </a:p>
          <a:p>
            <a:pPr marL="171450" indent="-171450">
              <a:buFontTx/>
              <a:buChar char="-"/>
            </a:pPr>
            <a:r>
              <a:rPr lang="en-US" dirty="0"/>
              <a:t>Talk more about how this will directly affect day to day meetings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03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/>
              <a:t>Pretty much everyone will know the importance of the pharma market to the industry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/>
              <a:t>Speeding up of sector growth to +6% between 2018 and 2024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/>
              <a:t>Expansion driven by ‘Orphan Drug’ market, $262 billion in 2024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98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So, what does this all mean on a more micro basis?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92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Constantly asked about Brexit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a personal opinion … built on lots of research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organisers / businesses can delay / cancel an event, they will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Especially in a struggling economy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 are precedents; elections, Olympics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Talk more about how the industry takes this on a little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DF7B-B3F2-B34B-A0B0-4B264D99C5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67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6271B-6883-2142-A86D-A38A66AF3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62B0FE1-561A-1542-A188-D9181E446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DA05A4-DC18-934D-AE25-37880C3EA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C5B1-2E40-1A4A-B40D-2CD496488559}" type="datetimeFigureOut">
              <a:rPr lang="en-US" smtClean="0"/>
              <a:t>30/04/19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B221CF-C83E-3F4B-A9EE-F74CEEF0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0E51D5-8866-6A44-8AF3-1B2377A3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CF45-2DE1-B544-A097-BC4CDCB45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3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2C07CE-7118-054D-A88A-51B6E7386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DC578E3-F12D-0B41-819B-BE58DBBF1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F23B46-A9E4-E24E-8449-907681646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C5B1-2E40-1A4A-B40D-2CD496488559}" type="datetimeFigureOut">
              <a:rPr lang="en-US" smtClean="0"/>
              <a:t>30/04/19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3F391F-FBC1-3240-BC31-641481D6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319036-7EEB-9945-A150-F6441F38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CF45-2DE1-B544-A097-BC4CDCB45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1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4389BDC-A7DA-A447-8D02-FBCB671F6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C3D555-FE89-B343-8488-86EC89C28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C77BEA-24ED-E240-AFFC-374CF9AE7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C5B1-2E40-1A4A-B40D-2CD496488559}" type="datetimeFigureOut">
              <a:rPr lang="en-US" smtClean="0"/>
              <a:t>30/04/19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2B2DA8-A597-D14D-AF18-9D95063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6A93D5-1E88-2048-BAA5-11DAE06B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CF45-2DE1-B544-A097-BC4CDCB45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19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436980-3ACC-E047-BD03-828B4C62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75505B-0820-E648-9529-7F93B4406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C6F3F-048B-F447-A189-000933CB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C5B1-2E40-1A4A-B40D-2CD496488559}" type="datetimeFigureOut">
              <a:rPr lang="en-US" smtClean="0"/>
              <a:t>30/04/19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C6817-4700-ED4F-A3C0-3890C48CA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94FF86-1B6E-5446-99D0-196851745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CF45-2DE1-B544-A097-BC4CDCB45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0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BACC30-57A2-E74F-866B-E81958B8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8AE87B-3EB8-A44F-B333-6BCDD79FC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0DD2A8-7863-044D-9826-89F1775D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C5B1-2E40-1A4A-B40D-2CD496488559}" type="datetimeFigureOut">
              <a:rPr lang="en-US" smtClean="0"/>
              <a:t>30/04/19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3F710C-5CEF-E64A-8F13-558474C3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754D9E-C549-7949-ADC2-D1B6B16D9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CF45-2DE1-B544-A097-BC4CDCB45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DC0356-5F76-B144-84B3-54F68C09A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0783D5-7F37-5843-A3B9-7845224CC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9F720D-4FAD-0948-B482-1C99A303B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901D01-F51D-0D4B-89D8-6EC304049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C5B1-2E40-1A4A-B40D-2CD496488559}" type="datetimeFigureOut">
              <a:rPr lang="en-US" smtClean="0"/>
              <a:t>30/04/19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918DB6-968C-DB46-B5AB-DB292199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D03DEB-FC0B-024D-9392-479E902E5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CF45-2DE1-B544-A097-BC4CDCB45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205EFC-D500-3D46-A67C-E5760BB8B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6135B4-D8AD-8B4B-B4F7-CDC9A3BF7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3C945C-E517-194D-AFAF-F5EB5FE72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2AB0757-8F51-6840-B83D-56F8F7723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A9DDF44-EFCC-FA45-AC4D-4AAE5039FF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AA047C-5CBD-3945-8F3C-0F827273F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C5B1-2E40-1A4A-B40D-2CD496488559}" type="datetimeFigureOut">
              <a:rPr lang="en-US" smtClean="0"/>
              <a:t>30/04/19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4778F59-9119-EA4A-9103-CE390476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98333E-A09E-1049-BEFB-B98198DFC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CF45-2DE1-B544-A097-BC4CDCB45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7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554991-F460-1E45-9844-3FC147738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CCB4F9-D5B3-9940-A818-399D53E0B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C5B1-2E40-1A4A-B40D-2CD496488559}" type="datetimeFigureOut">
              <a:rPr lang="en-US" smtClean="0"/>
              <a:t>30/04/19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36A4D1D-ECA9-9346-9FE5-71B551626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0A0BF3E-0BF9-644F-B08C-C05E936A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CF45-2DE1-B544-A097-BC4CDCB45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35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BB68605-9BF8-5741-A6D7-A1EB34D1B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C5B1-2E40-1A4A-B40D-2CD496488559}" type="datetimeFigureOut">
              <a:rPr lang="en-US" smtClean="0"/>
              <a:t>30/04/19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7364963-984D-CF4D-BC34-4EFD4C156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787839-65D8-CC4B-BF4C-146537138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CF45-2DE1-B544-A097-BC4CDCB45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DE7564-C683-6B4C-8733-351207EA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FA7967-F5B6-1E41-B87E-339658DDE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94D753-833A-B84D-B54F-D93DA7D78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85D746-3755-7646-A555-15219FA3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C5B1-2E40-1A4A-B40D-2CD496488559}" type="datetimeFigureOut">
              <a:rPr lang="en-US" smtClean="0"/>
              <a:t>30/04/19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7D4EC7-4E61-5D4A-9F5F-9C11ECF72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1D1B6F-FF0D-994F-A754-28AAB598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CF45-2DE1-B544-A097-BC4CDCB45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4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CF6E3A-5042-8246-BB1F-5319861BD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0A0CCCB-2AD0-9F44-B31D-45A80D134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7B925B-2A8A-5447-B121-90F363294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05665E-6A5C-4C48-945A-5570B1D67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C5B1-2E40-1A4A-B40D-2CD496488559}" type="datetimeFigureOut">
              <a:rPr lang="en-US" smtClean="0"/>
              <a:t>30/04/19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2BA46C-1893-3345-B389-26ECFFBC0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F44BE0-D851-2149-9F40-E1442F50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CF45-2DE1-B544-A097-BC4CDCB45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6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3FD1AD-F38C-EA45-8C57-AF27D864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31E62E-C41C-F848-B519-EF4361F6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C5AA44-FABF-E744-870A-316720180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C5B1-2E40-1A4A-B40D-2CD496488559}" type="datetimeFigureOut">
              <a:rPr lang="en-US" smtClean="0"/>
              <a:t>30/04/19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97534C-A715-0446-B996-ACF6B01B0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3D248-90F7-DD4C-9FB9-06E1738E6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5CF45-2DE1-B544-A097-BC4CDCB45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7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.pn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4CBBCC-25AA-5B49-B05D-8C6FA1A57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6873A3E-525C-894D-8FE0-F79265D37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770">
            <a:off x="7623680" y="308515"/>
            <a:ext cx="13738021" cy="13738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016AE7-22AA-5344-BEDB-2E4817A10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770">
            <a:off x="-9042113" y="-7337613"/>
            <a:ext cx="13738021" cy="137380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B8C6414-303D-A246-8E55-9B68D6FB7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40" y="2353333"/>
            <a:ext cx="10533321" cy="215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1B56E5-436B-FB4F-BC5F-7A24C4A91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9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0430D2-7559-EB47-A91C-FB9B66511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517" y="0"/>
            <a:ext cx="5320936" cy="5320936"/>
          </a:xfrm>
          <a:prstGeom prst="rect">
            <a:avLst/>
          </a:prstGeom>
        </p:spPr>
      </p:pic>
      <p:pic>
        <p:nvPicPr>
          <p:cNvPr id="6" name="image1.jpeg" descr="BANNER.jpg">
            <a:extLst>
              <a:ext uri="{FF2B5EF4-FFF2-40B4-BE49-F238E27FC236}">
                <a16:creationId xmlns:a16="http://schemas.microsoft.com/office/drawing/2014/main" xmlns="" id="{99DE40D5-F09B-2741-B9C9-7692AA71F7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218951" y="3063372"/>
            <a:ext cx="2713220" cy="81431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5185B27-5B62-7B40-B578-BE47922D7C7F}"/>
              </a:ext>
            </a:extLst>
          </p:cNvPr>
          <p:cNvSpPr txBox="1"/>
          <p:nvPr/>
        </p:nvSpPr>
        <p:spPr>
          <a:xfrm>
            <a:off x="9218951" y="2985791"/>
            <a:ext cx="2713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Delay UK</a:t>
            </a:r>
          </a:p>
        </p:txBody>
      </p:sp>
      <p:pic>
        <p:nvPicPr>
          <p:cNvPr id="10" name="image1.jpeg" descr="BANNER.jpg">
            <a:extLst>
              <a:ext uri="{FF2B5EF4-FFF2-40B4-BE49-F238E27FC236}">
                <a16:creationId xmlns:a16="http://schemas.microsoft.com/office/drawing/2014/main" xmlns="" id="{DDCCDF36-F137-D34E-8A52-4DA249E524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9561" y="1986580"/>
            <a:ext cx="3642610" cy="81431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28F11BE-AB33-254F-8C4C-44574025B6FE}"/>
              </a:ext>
            </a:extLst>
          </p:cNvPr>
          <p:cNvSpPr txBox="1"/>
          <p:nvPr/>
        </p:nvSpPr>
        <p:spPr>
          <a:xfrm>
            <a:off x="8439462" y="1908999"/>
            <a:ext cx="3492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Brexit equals</a:t>
            </a:r>
          </a:p>
        </p:txBody>
      </p:sp>
    </p:spTree>
    <p:extLst>
      <p:ext uri="{BB962C8B-B14F-4D97-AF65-F5344CB8AC3E}">
        <p14:creationId xmlns:p14="http://schemas.microsoft.com/office/powerpoint/2010/main" val="226107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293210-39DF-054B-89E7-18053D91C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14871" r="1401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6665F03-EF69-3B42-87E8-74523E9B4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276" y="-719523"/>
            <a:ext cx="5320936" cy="5320936"/>
          </a:xfrm>
          <a:prstGeom prst="rect">
            <a:avLst/>
          </a:prstGeom>
        </p:spPr>
      </p:pic>
      <p:pic>
        <p:nvPicPr>
          <p:cNvPr id="4" name="image1.jpeg" descr="BANNER.jpg">
            <a:extLst>
              <a:ext uri="{FF2B5EF4-FFF2-40B4-BE49-F238E27FC236}">
                <a16:creationId xmlns:a16="http://schemas.microsoft.com/office/drawing/2014/main" xmlns="" id="{55870222-0A12-F644-A3A1-C5D29E9019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51276" y="2208932"/>
            <a:ext cx="5470832" cy="76944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82C547-CE1B-C04A-B764-E04FF80E27B7}"/>
              </a:ext>
            </a:extLst>
          </p:cNvPr>
          <p:cNvSpPr txBox="1"/>
          <p:nvPr/>
        </p:nvSpPr>
        <p:spPr>
          <a:xfrm>
            <a:off x="5881142" y="2131354"/>
            <a:ext cx="6140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Transformative Travel</a:t>
            </a:r>
          </a:p>
        </p:txBody>
      </p:sp>
      <p:pic>
        <p:nvPicPr>
          <p:cNvPr id="6" name="image1.jpeg" descr="BANNER.jpg">
            <a:extLst>
              <a:ext uri="{FF2B5EF4-FFF2-40B4-BE49-F238E27FC236}">
                <a16:creationId xmlns:a16="http://schemas.microsoft.com/office/drawing/2014/main" xmlns="" id="{EEC1F37F-AECF-9044-B11C-208CD1742D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310859" y="276912"/>
            <a:ext cx="5711249" cy="8309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308B58-EEF5-034E-BA2B-0F6B631D5C57}"/>
              </a:ext>
            </a:extLst>
          </p:cNvPr>
          <p:cNvSpPr txBox="1"/>
          <p:nvPr/>
        </p:nvSpPr>
        <p:spPr>
          <a:xfrm>
            <a:off x="6430780" y="230099"/>
            <a:ext cx="5591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dirty="0">
                <a:solidFill>
                  <a:schemeClr val="bg1"/>
                </a:solidFill>
                <a:latin typeface="+mj-lt"/>
              </a:rPr>
              <a:t>Incentives are exciting</a:t>
            </a:r>
          </a:p>
        </p:txBody>
      </p:sp>
      <p:pic>
        <p:nvPicPr>
          <p:cNvPr id="8" name="image1.jpeg" descr="BANNER.jpg">
            <a:extLst>
              <a:ext uri="{FF2B5EF4-FFF2-40B4-BE49-F238E27FC236}">
                <a16:creationId xmlns:a16="http://schemas.microsoft.com/office/drawing/2014/main" xmlns="" id="{B64F8E19-3E96-5F4B-A6A1-945DA1ED5B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94282" y="1267054"/>
            <a:ext cx="10927826" cy="75923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190B6A-57AB-3148-AB7C-691261F88C31}"/>
              </a:ext>
            </a:extLst>
          </p:cNvPr>
          <p:cNvSpPr txBox="1"/>
          <p:nvPr/>
        </p:nvSpPr>
        <p:spPr>
          <a:xfrm>
            <a:off x="319788" y="1189472"/>
            <a:ext cx="11702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Two thirds of incentive travel includes meetings</a:t>
            </a:r>
          </a:p>
        </p:txBody>
      </p:sp>
      <p:pic>
        <p:nvPicPr>
          <p:cNvPr id="11" name="image1.jpeg" descr="BANNER.jpg">
            <a:extLst>
              <a:ext uri="{FF2B5EF4-FFF2-40B4-BE49-F238E27FC236}">
                <a16:creationId xmlns:a16="http://schemas.microsoft.com/office/drawing/2014/main" xmlns="" id="{85E4F434-7184-9545-AC75-67363E2DA9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095999" y="3170799"/>
            <a:ext cx="5883637" cy="76944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BD3467-D57B-024A-A79E-9DF8913786F8}"/>
              </a:ext>
            </a:extLst>
          </p:cNvPr>
          <p:cNvSpPr txBox="1"/>
          <p:nvPr/>
        </p:nvSpPr>
        <p:spPr>
          <a:xfrm>
            <a:off x="6310859" y="3093222"/>
            <a:ext cx="5668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Authentic experiences</a:t>
            </a:r>
          </a:p>
        </p:txBody>
      </p:sp>
      <p:pic>
        <p:nvPicPr>
          <p:cNvPr id="13" name="image1.jpeg" descr="BANNER.jpg">
            <a:extLst>
              <a:ext uri="{FF2B5EF4-FFF2-40B4-BE49-F238E27FC236}">
                <a16:creationId xmlns:a16="http://schemas.microsoft.com/office/drawing/2014/main" xmlns="" id="{48479E6E-144E-3B4A-9C79-2925DA7359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769246" y="4085197"/>
            <a:ext cx="3225382" cy="76944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3FF426-4524-EB4D-BEC9-D1CD960B5DC1}"/>
              </a:ext>
            </a:extLst>
          </p:cNvPr>
          <p:cNvSpPr txBox="1"/>
          <p:nvPr/>
        </p:nvSpPr>
        <p:spPr>
          <a:xfrm>
            <a:off x="8469443" y="4007619"/>
            <a:ext cx="352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Wellness 2.0</a:t>
            </a:r>
          </a:p>
        </p:txBody>
      </p:sp>
    </p:spTree>
    <p:extLst>
      <p:ext uri="{BB962C8B-B14F-4D97-AF65-F5344CB8AC3E}">
        <p14:creationId xmlns:p14="http://schemas.microsoft.com/office/powerpoint/2010/main" val="310000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EB2E1B1-CF92-5740-AF64-04F9A548C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6C0B92-29CD-6149-A940-10372ADFE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559" y="2835500"/>
            <a:ext cx="5320936" cy="5320936"/>
          </a:xfrm>
          <a:prstGeom prst="rect">
            <a:avLst/>
          </a:prstGeom>
        </p:spPr>
      </p:pic>
      <p:pic>
        <p:nvPicPr>
          <p:cNvPr id="4" name="image1.jpeg" descr="BANNER.jpg">
            <a:extLst>
              <a:ext uri="{FF2B5EF4-FFF2-40B4-BE49-F238E27FC236}">
                <a16:creationId xmlns:a16="http://schemas.microsoft.com/office/drawing/2014/main" xmlns="" id="{7319F8F4-FE40-DD40-A1E9-5AF0C0D64B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758190" y="3964491"/>
            <a:ext cx="9263918" cy="83099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A471B5-1451-9142-AB39-6782D57DD622}"/>
              </a:ext>
            </a:extLst>
          </p:cNvPr>
          <p:cNvSpPr txBox="1"/>
          <p:nvPr/>
        </p:nvSpPr>
        <p:spPr>
          <a:xfrm>
            <a:off x="2098623" y="3917679"/>
            <a:ext cx="9923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dirty="0">
                <a:solidFill>
                  <a:schemeClr val="bg1"/>
                </a:solidFill>
                <a:latin typeface="+mj-lt"/>
              </a:rPr>
              <a:t>Association Meetings are dynamic</a:t>
            </a:r>
          </a:p>
        </p:txBody>
      </p:sp>
      <p:pic>
        <p:nvPicPr>
          <p:cNvPr id="7" name="image1.jpeg" descr="BANNER.jpg">
            <a:extLst>
              <a:ext uri="{FF2B5EF4-FFF2-40B4-BE49-F238E27FC236}">
                <a16:creationId xmlns:a16="http://schemas.microsoft.com/office/drawing/2014/main" xmlns="" id="{C1C27253-A12F-1A48-A0FE-CD6F27DA6A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51276" y="4954634"/>
            <a:ext cx="5428361" cy="76944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E36710-E742-7B4A-888B-815C16CA2985}"/>
              </a:ext>
            </a:extLst>
          </p:cNvPr>
          <p:cNvSpPr txBox="1"/>
          <p:nvPr/>
        </p:nvSpPr>
        <p:spPr>
          <a:xfrm>
            <a:off x="6310859" y="4877056"/>
            <a:ext cx="5668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From STEM to SMERF</a:t>
            </a:r>
          </a:p>
        </p:txBody>
      </p:sp>
      <p:pic>
        <p:nvPicPr>
          <p:cNvPr id="9" name="image1.jpeg" descr="BANNER.jpg">
            <a:extLst>
              <a:ext uri="{FF2B5EF4-FFF2-40B4-BE49-F238E27FC236}">
                <a16:creationId xmlns:a16="http://schemas.microsoft.com/office/drawing/2014/main" xmlns="" id="{2688D234-830B-A841-9C28-915B8C98F5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991725" y="5869030"/>
            <a:ext cx="7002903" cy="76944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7AC301-8A26-0548-AF8B-9F22BFE7CCE8}"/>
              </a:ext>
            </a:extLst>
          </p:cNvPr>
          <p:cNvSpPr txBox="1"/>
          <p:nvPr/>
        </p:nvSpPr>
        <p:spPr>
          <a:xfrm>
            <a:off x="4796852" y="5791453"/>
            <a:ext cx="7197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IndTech</a:t>
            </a:r>
            <a:r>
              <a:rPr lang="en-US" sz="4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&amp; London Tech Week</a:t>
            </a:r>
          </a:p>
        </p:txBody>
      </p:sp>
    </p:spTree>
    <p:extLst>
      <p:ext uri="{BB962C8B-B14F-4D97-AF65-F5344CB8AC3E}">
        <p14:creationId xmlns:p14="http://schemas.microsoft.com/office/powerpoint/2010/main" val="123330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00AE28-B6A8-2A47-A926-8702B64D20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980" y="2398426"/>
            <a:ext cx="6697500" cy="44547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A4EBA6-A14B-C841-A3D4-FC971D6166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4243" y="0"/>
            <a:ext cx="13346245" cy="68531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6782D0-82D5-6F43-A38C-C338DBF58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767" y="-1505992"/>
            <a:ext cx="5320936" cy="5320936"/>
          </a:xfrm>
          <a:prstGeom prst="rect">
            <a:avLst/>
          </a:prstGeom>
        </p:spPr>
      </p:pic>
      <p:pic>
        <p:nvPicPr>
          <p:cNvPr id="7" name="image1.jpeg" descr="BANNER.jpg">
            <a:extLst>
              <a:ext uri="{FF2B5EF4-FFF2-40B4-BE49-F238E27FC236}">
                <a16:creationId xmlns:a16="http://schemas.microsoft.com/office/drawing/2014/main" xmlns="" id="{C86F7AD0-37C1-F64B-98EC-DEC6110BA7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69825" y="246931"/>
            <a:ext cx="3417753" cy="83099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837263-402B-5144-BA1F-10636A0883D7}"/>
              </a:ext>
            </a:extLst>
          </p:cNvPr>
          <p:cNvSpPr txBox="1"/>
          <p:nvPr/>
        </p:nvSpPr>
        <p:spPr>
          <a:xfrm>
            <a:off x="269827" y="200121"/>
            <a:ext cx="3417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+mj-lt"/>
              </a:rPr>
              <a:t>Wellness 2.0</a:t>
            </a:r>
          </a:p>
        </p:txBody>
      </p:sp>
      <p:pic>
        <p:nvPicPr>
          <p:cNvPr id="9" name="image1.jpeg" descr="BANNER.jpg">
            <a:extLst>
              <a:ext uri="{FF2B5EF4-FFF2-40B4-BE49-F238E27FC236}">
                <a16:creationId xmlns:a16="http://schemas.microsoft.com/office/drawing/2014/main" xmlns="" id="{41B6133E-00F2-A14C-BFEE-4DF506A6EA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69824" y="1237074"/>
            <a:ext cx="11122697" cy="76944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7338289-9944-344F-A4AF-79B4C7EF8B66}"/>
              </a:ext>
            </a:extLst>
          </p:cNvPr>
          <p:cNvSpPr txBox="1"/>
          <p:nvPr/>
        </p:nvSpPr>
        <p:spPr>
          <a:xfrm>
            <a:off x="269826" y="1159498"/>
            <a:ext cx="11122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Merging sustainability, authenticity and wellness</a:t>
            </a:r>
          </a:p>
        </p:txBody>
      </p:sp>
    </p:spTree>
    <p:extLst>
      <p:ext uri="{BB962C8B-B14F-4D97-AF65-F5344CB8AC3E}">
        <p14:creationId xmlns:p14="http://schemas.microsoft.com/office/powerpoint/2010/main" val="11821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9FB4C7A-9028-0340-A2F9-C71348580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BA985B-62CA-C446-B8F9-D8EF667EA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00" y="629587"/>
            <a:ext cx="5320936" cy="5320936"/>
          </a:xfrm>
          <a:prstGeom prst="rect">
            <a:avLst/>
          </a:prstGeom>
        </p:spPr>
      </p:pic>
      <p:pic>
        <p:nvPicPr>
          <p:cNvPr id="4" name="image1.jpeg" descr="BANNER.jpg">
            <a:extLst>
              <a:ext uri="{FF2B5EF4-FFF2-40B4-BE49-F238E27FC236}">
                <a16:creationId xmlns:a16="http://schemas.microsoft.com/office/drawing/2014/main" xmlns="" id="{867435FF-6D9D-A640-AB60-7C42D8E84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128602" y="3558041"/>
            <a:ext cx="7791132" cy="76944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3D54E5-2145-0048-A0EC-0BA98F576FE5}"/>
              </a:ext>
            </a:extLst>
          </p:cNvPr>
          <p:cNvSpPr txBox="1"/>
          <p:nvPr/>
        </p:nvSpPr>
        <p:spPr>
          <a:xfrm>
            <a:off x="2276626" y="3480464"/>
            <a:ext cx="7495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Convergence of meeting type</a:t>
            </a:r>
          </a:p>
        </p:txBody>
      </p:sp>
      <p:pic>
        <p:nvPicPr>
          <p:cNvPr id="6" name="image1.jpeg" descr="BANNER.jpg">
            <a:extLst>
              <a:ext uri="{FF2B5EF4-FFF2-40B4-BE49-F238E27FC236}">
                <a16:creationId xmlns:a16="http://schemas.microsoft.com/office/drawing/2014/main" xmlns="" id="{C97B4B73-E920-9C46-8DCD-84102D8A81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68544" y="1626022"/>
            <a:ext cx="5711249" cy="8309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B5A9061-4769-DA4F-BDBD-8D03F89E6396}"/>
              </a:ext>
            </a:extLst>
          </p:cNvPr>
          <p:cNvSpPr txBox="1"/>
          <p:nvPr/>
        </p:nvSpPr>
        <p:spPr>
          <a:xfrm>
            <a:off x="3228504" y="1579209"/>
            <a:ext cx="5591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+mj-lt"/>
              </a:rPr>
              <a:t>Smaller session sizes</a:t>
            </a:r>
          </a:p>
        </p:txBody>
      </p:sp>
      <p:pic>
        <p:nvPicPr>
          <p:cNvPr id="8" name="image1.jpeg" descr="BANNER.jpg">
            <a:extLst>
              <a:ext uri="{FF2B5EF4-FFF2-40B4-BE49-F238E27FC236}">
                <a16:creationId xmlns:a16="http://schemas.microsoft.com/office/drawing/2014/main" xmlns="" id="{F82E3BD3-BC4A-3944-88C0-35219E352D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914960" y="2616164"/>
            <a:ext cx="6218416" cy="75923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0A1624-34EE-2D4F-8B09-18ABB0E5D7AE}"/>
              </a:ext>
            </a:extLst>
          </p:cNvPr>
          <p:cNvSpPr txBox="1"/>
          <p:nvPr/>
        </p:nvSpPr>
        <p:spPr>
          <a:xfrm>
            <a:off x="2651381" y="2569350"/>
            <a:ext cx="6745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Lead time convergence</a:t>
            </a:r>
          </a:p>
        </p:txBody>
      </p:sp>
      <p:pic>
        <p:nvPicPr>
          <p:cNvPr id="10" name="image1.jpeg" descr="BANNER.jpg">
            <a:extLst>
              <a:ext uri="{FF2B5EF4-FFF2-40B4-BE49-F238E27FC236}">
                <a16:creationId xmlns:a16="http://schemas.microsoft.com/office/drawing/2014/main" xmlns="" id="{15716467-07D7-ED42-B47C-8B053764FA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37021" y="4519909"/>
            <a:ext cx="2974296" cy="76944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1EE899-58F8-5840-AD4B-6B24A2D04E27}"/>
              </a:ext>
            </a:extLst>
          </p:cNvPr>
          <p:cNvSpPr txBox="1"/>
          <p:nvPr/>
        </p:nvSpPr>
        <p:spPr>
          <a:xfrm>
            <a:off x="4574494" y="4442332"/>
            <a:ext cx="28993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Roadshows</a:t>
            </a:r>
          </a:p>
        </p:txBody>
      </p:sp>
    </p:spTree>
    <p:extLst>
      <p:ext uri="{BB962C8B-B14F-4D97-AF65-F5344CB8AC3E}">
        <p14:creationId xmlns:p14="http://schemas.microsoft.com/office/powerpoint/2010/main" val="105003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92D2DB-2862-3B40-86FB-F87C68FFE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F85700-EDA2-B940-8823-4AF97DE9F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76" y="-1597808"/>
            <a:ext cx="5320936" cy="5320936"/>
          </a:xfrm>
          <a:prstGeom prst="rect">
            <a:avLst/>
          </a:prstGeom>
        </p:spPr>
      </p:pic>
      <p:pic>
        <p:nvPicPr>
          <p:cNvPr id="5" name="image1.jpeg" descr="BANNER.jpg">
            <a:extLst>
              <a:ext uri="{FF2B5EF4-FFF2-40B4-BE49-F238E27FC236}">
                <a16:creationId xmlns:a16="http://schemas.microsoft.com/office/drawing/2014/main" xmlns="" id="{F415DE8A-3F2C-6945-A9D3-9912048AC8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84820" y="829835"/>
            <a:ext cx="6599639" cy="81431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8464D2-DEAF-3745-97BD-D2D98E554D5F}"/>
              </a:ext>
            </a:extLst>
          </p:cNvPr>
          <p:cNvSpPr txBox="1"/>
          <p:nvPr/>
        </p:nvSpPr>
        <p:spPr>
          <a:xfrm>
            <a:off x="719528" y="737264"/>
            <a:ext cx="595608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Encourage certainty</a:t>
            </a:r>
          </a:p>
        </p:txBody>
      </p:sp>
    </p:spTree>
    <p:extLst>
      <p:ext uri="{BB962C8B-B14F-4D97-AF65-F5344CB8AC3E}">
        <p14:creationId xmlns:p14="http://schemas.microsoft.com/office/powerpoint/2010/main" val="57829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AE9AF1-A8D2-954F-BCB4-E706021C3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68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1A7551-427E-3B49-9BBE-A05A27B91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39" y="2239665"/>
            <a:ext cx="5320936" cy="5320936"/>
          </a:xfrm>
          <a:prstGeom prst="rect">
            <a:avLst/>
          </a:prstGeom>
        </p:spPr>
      </p:pic>
      <p:pic>
        <p:nvPicPr>
          <p:cNvPr id="4" name="image1.jpeg" descr="BANNER.jpg">
            <a:extLst>
              <a:ext uri="{FF2B5EF4-FFF2-40B4-BE49-F238E27FC236}">
                <a16:creationId xmlns:a16="http://schemas.microsoft.com/office/drawing/2014/main" xmlns="" id="{39CFA530-71D4-AA45-91F2-4FC342316E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9918" y="4534247"/>
            <a:ext cx="7405135" cy="81431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BB69F3-E778-5740-8330-30961F8F9860}"/>
              </a:ext>
            </a:extLst>
          </p:cNvPr>
          <p:cNvSpPr txBox="1"/>
          <p:nvPr/>
        </p:nvSpPr>
        <p:spPr>
          <a:xfrm>
            <a:off x="129919" y="4409847"/>
            <a:ext cx="740513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The Experience Economy</a:t>
            </a:r>
          </a:p>
        </p:txBody>
      </p:sp>
    </p:spTree>
    <p:extLst>
      <p:ext uri="{BB962C8B-B14F-4D97-AF65-F5344CB8AC3E}">
        <p14:creationId xmlns:p14="http://schemas.microsoft.com/office/powerpoint/2010/main" val="3792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A395B2C-9B6F-F04A-B93E-195E2C05D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70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4FEFD8-0063-6D4E-834C-5358DDFDB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658" y="768532"/>
            <a:ext cx="5320936" cy="5320936"/>
          </a:xfrm>
          <a:prstGeom prst="rect">
            <a:avLst/>
          </a:prstGeom>
        </p:spPr>
      </p:pic>
      <p:pic>
        <p:nvPicPr>
          <p:cNvPr id="4" name="image1.jpeg" descr="BANNER.jpg">
            <a:extLst>
              <a:ext uri="{FF2B5EF4-FFF2-40B4-BE49-F238E27FC236}">
                <a16:creationId xmlns:a16="http://schemas.microsoft.com/office/drawing/2014/main" xmlns="" id="{35B3190F-B9B4-9144-B200-ECB625CB57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017367" y="2131713"/>
            <a:ext cx="3777519" cy="83099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B17D99-BC78-D34C-A5F9-75B87D4E3619}"/>
              </a:ext>
            </a:extLst>
          </p:cNvPr>
          <p:cNvSpPr txBox="1"/>
          <p:nvPr/>
        </p:nvSpPr>
        <p:spPr>
          <a:xfrm>
            <a:off x="4084823" y="2084903"/>
            <a:ext cx="3642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+mj-lt"/>
              </a:rPr>
              <a:t>Festivalisation</a:t>
            </a:r>
          </a:p>
        </p:txBody>
      </p:sp>
      <p:pic>
        <p:nvPicPr>
          <p:cNvPr id="6" name="image1.jpeg" descr="BANNER.jpg">
            <a:extLst>
              <a:ext uri="{FF2B5EF4-FFF2-40B4-BE49-F238E27FC236}">
                <a16:creationId xmlns:a16="http://schemas.microsoft.com/office/drawing/2014/main" xmlns="" id="{07AFB35E-6341-7F49-AC2A-E284D71ED9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87579" y="3121854"/>
            <a:ext cx="4444583" cy="76944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371095-517E-BB41-8BC7-2B3A01127CAB}"/>
              </a:ext>
            </a:extLst>
          </p:cNvPr>
          <p:cNvSpPr txBox="1"/>
          <p:nvPr/>
        </p:nvSpPr>
        <p:spPr>
          <a:xfrm>
            <a:off x="3807505" y="3044280"/>
            <a:ext cx="4197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Listening events</a:t>
            </a:r>
          </a:p>
        </p:txBody>
      </p:sp>
      <p:pic>
        <p:nvPicPr>
          <p:cNvPr id="8" name="image1.jpeg" descr="BANNER.jpg">
            <a:extLst>
              <a:ext uri="{FF2B5EF4-FFF2-40B4-BE49-F238E27FC236}">
                <a16:creationId xmlns:a16="http://schemas.microsoft.com/office/drawing/2014/main" xmlns="" id="{54897BBB-89F5-C44E-89F8-6F18FD9E1E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54440" y="4036250"/>
            <a:ext cx="10103372" cy="76944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B3F990-CE7A-5343-8916-E1CB502C25FF}"/>
              </a:ext>
            </a:extLst>
          </p:cNvPr>
          <p:cNvSpPr txBox="1"/>
          <p:nvPr/>
        </p:nvSpPr>
        <p:spPr>
          <a:xfrm>
            <a:off x="921897" y="3943049"/>
            <a:ext cx="9968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 new age of ‘dynamic’ event professionals</a:t>
            </a:r>
          </a:p>
        </p:txBody>
      </p:sp>
    </p:spTree>
    <p:extLst>
      <p:ext uri="{BB962C8B-B14F-4D97-AF65-F5344CB8AC3E}">
        <p14:creationId xmlns:p14="http://schemas.microsoft.com/office/powerpoint/2010/main" val="45009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145B8A-076D-914A-B11E-0AC34A391E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6E7C5A-13DD-7C4B-B1AC-50934415F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419" y="-773353"/>
            <a:ext cx="5320936" cy="5320936"/>
          </a:xfrm>
          <a:prstGeom prst="rect">
            <a:avLst/>
          </a:prstGeom>
        </p:spPr>
      </p:pic>
      <p:pic>
        <p:nvPicPr>
          <p:cNvPr id="7" name="image1.jpeg" descr="BANNER.jpg">
            <a:extLst>
              <a:ext uri="{FF2B5EF4-FFF2-40B4-BE49-F238E27FC236}">
                <a16:creationId xmlns:a16="http://schemas.microsoft.com/office/drawing/2014/main" xmlns="" id="{7819DF73-B629-8944-B24E-E0A8B3A285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597639" y="1654288"/>
            <a:ext cx="5246555" cy="81431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6DED63-8D16-F845-B485-DF5DB92E1E5D}"/>
              </a:ext>
            </a:extLst>
          </p:cNvPr>
          <p:cNvSpPr txBox="1"/>
          <p:nvPr/>
        </p:nvSpPr>
        <p:spPr>
          <a:xfrm>
            <a:off x="3852472" y="1531739"/>
            <a:ext cx="466194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latin typeface="Calibri Light" charset="0"/>
                <a:ea typeface="Calibri Light" charset="0"/>
                <a:cs typeface="Calibri Light" charset="0"/>
              </a:rPr>
              <a:t>The Future</a:t>
            </a:r>
          </a:p>
        </p:txBody>
      </p:sp>
    </p:spTree>
    <p:extLst>
      <p:ext uri="{BB962C8B-B14F-4D97-AF65-F5344CB8AC3E}">
        <p14:creationId xmlns:p14="http://schemas.microsoft.com/office/powerpoint/2010/main" val="3350529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1B8BC0-C192-4A48-B6C2-553FEF60A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E0E723-E20A-A14C-B8C4-3C52A4171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3056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05A671-E79E-A243-A65B-3703B96FA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658" y="768532"/>
            <a:ext cx="5320936" cy="5320936"/>
          </a:xfrm>
          <a:prstGeom prst="rect">
            <a:avLst/>
          </a:prstGeom>
        </p:spPr>
      </p:pic>
      <p:pic>
        <p:nvPicPr>
          <p:cNvPr id="6" name="image1.jpeg" descr="BANNER.jpg">
            <a:extLst>
              <a:ext uri="{FF2B5EF4-FFF2-40B4-BE49-F238E27FC236}">
                <a16:creationId xmlns:a16="http://schemas.microsoft.com/office/drawing/2014/main" xmlns="" id="{F3E18178-CD29-BC4D-B0F8-40FB355B29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334125" y="2131711"/>
            <a:ext cx="9523749" cy="8309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B06248-0B32-E441-AAFF-DBCCA66B138D}"/>
              </a:ext>
            </a:extLst>
          </p:cNvPr>
          <p:cNvSpPr txBox="1"/>
          <p:nvPr/>
        </p:nvSpPr>
        <p:spPr>
          <a:xfrm>
            <a:off x="1334125" y="2084903"/>
            <a:ext cx="9556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+mj-lt"/>
              </a:rPr>
              <a:t>Smart Cities with smart infrastructure</a:t>
            </a:r>
          </a:p>
        </p:txBody>
      </p:sp>
      <p:pic>
        <p:nvPicPr>
          <p:cNvPr id="9" name="image1.jpeg" descr="BANNER.jpg">
            <a:extLst>
              <a:ext uri="{FF2B5EF4-FFF2-40B4-BE49-F238E27FC236}">
                <a16:creationId xmlns:a16="http://schemas.microsoft.com/office/drawing/2014/main" xmlns="" id="{308C5B1B-F0E5-5643-B853-4BC03D3F8C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87579" y="3121854"/>
            <a:ext cx="4444583" cy="76944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C3C830-88CE-CD4B-9980-E3E0CFBA4634}"/>
              </a:ext>
            </a:extLst>
          </p:cNvPr>
          <p:cNvSpPr txBox="1"/>
          <p:nvPr/>
        </p:nvSpPr>
        <p:spPr>
          <a:xfrm>
            <a:off x="3807505" y="3044280"/>
            <a:ext cx="4197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Driverless cars</a:t>
            </a:r>
          </a:p>
        </p:txBody>
      </p:sp>
      <p:pic>
        <p:nvPicPr>
          <p:cNvPr id="11" name="image1.jpeg" descr="BANNER.jpg">
            <a:extLst>
              <a:ext uri="{FF2B5EF4-FFF2-40B4-BE49-F238E27FC236}">
                <a16:creationId xmlns:a16="http://schemas.microsoft.com/office/drawing/2014/main" xmlns="" id="{3457185D-CD21-5D42-9F37-45036D350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744244" y="4036248"/>
            <a:ext cx="2481014" cy="76944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5378F4-2549-3940-9C74-EACB0E76994A}"/>
              </a:ext>
            </a:extLst>
          </p:cNvPr>
          <p:cNvSpPr txBox="1"/>
          <p:nvPr/>
        </p:nvSpPr>
        <p:spPr>
          <a:xfrm>
            <a:off x="4744245" y="3931712"/>
            <a:ext cx="2323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Alexa</a:t>
            </a:r>
          </a:p>
        </p:txBody>
      </p:sp>
    </p:spTree>
    <p:extLst>
      <p:ext uri="{BB962C8B-B14F-4D97-AF65-F5344CB8AC3E}">
        <p14:creationId xmlns:p14="http://schemas.microsoft.com/office/powerpoint/2010/main" val="349826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F42F3A-3B1B-3241-9CD8-5DB95215A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2"/>
          <a:stretch/>
        </p:blipFill>
        <p:spPr>
          <a:xfrm>
            <a:off x="-72865" y="-3"/>
            <a:ext cx="12332677" cy="6858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697F58-0CE4-D24B-88EB-49B68FA79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33" y="515815"/>
            <a:ext cx="5320936" cy="5320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3" y="2865872"/>
            <a:ext cx="1218694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34119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F36E8D-A455-FA4B-AAE9-F018039F9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67" b="1183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7F9292-8ACF-7944-BF03-3EDB844B5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89" y="2734339"/>
            <a:ext cx="5320936" cy="5320936"/>
          </a:xfrm>
          <a:prstGeom prst="rect">
            <a:avLst/>
          </a:prstGeom>
        </p:spPr>
      </p:pic>
      <p:pic>
        <p:nvPicPr>
          <p:cNvPr id="6" name="image1.jpeg" descr="BANNER.jpg">
            <a:extLst>
              <a:ext uri="{FF2B5EF4-FFF2-40B4-BE49-F238E27FC236}">
                <a16:creationId xmlns:a16="http://schemas.microsoft.com/office/drawing/2014/main" xmlns="" id="{D1741D9B-F9E9-D541-B5CC-1EE3DC5127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205929" y="5161981"/>
            <a:ext cx="5801190" cy="81431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478241-B546-5A4E-891D-58F74B778483}"/>
              </a:ext>
            </a:extLst>
          </p:cNvPr>
          <p:cNvSpPr txBox="1"/>
          <p:nvPr/>
        </p:nvSpPr>
        <p:spPr>
          <a:xfrm>
            <a:off x="6205930" y="5039431"/>
            <a:ext cx="58011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latin typeface="Calibri Light" charset="0"/>
                <a:ea typeface="Calibri Light" charset="0"/>
                <a:cs typeface="Calibri Light" charset="0"/>
              </a:rPr>
              <a:t>The Edge of Chaos</a:t>
            </a:r>
          </a:p>
        </p:txBody>
      </p:sp>
    </p:spTree>
    <p:extLst>
      <p:ext uri="{BB962C8B-B14F-4D97-AF65-F5344CB8AC3E}">
        <p14:creationId xmlns:p14="http://schemas.microsoft.com/office/powerpoint/2010/main" val="3995321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image126.jpeg" descr="86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406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4CBBCC-25AA-5B49-B05D-8C6FA1A57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6873A3E-525C-894D-8FE0-F79265D37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770">
            <a:off x="7623680" y="308515"/>
            <a:ext cx="13738021" cy="13738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016AE7-22AA-5344-BEDB-2E4817A10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770">
            <a:off x="-9042113" y="-7337613"/>
            <a:ext cx="13738021" cy="137380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B8C6414-303D-A246-8E55-9B68D6FB7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40" y="2353333"/>
            <a:ext cx="10533321" cy="215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7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657588A-855F-3146-BEAD-D3FDB2B721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B1A122-03D0-4544-A396-482463073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3492" y="-5171608"/>
            <a:ext cx="10343215" cy="10343215"/>
          </a:xfrm>
          <a:prstGeom prst="rect">
            <a:avLst/>
          </a:prstGeom>
        </p:spPr>
      </p:pic>
      <p:pic>
        <p:nvPicPr>
          <p:cNvPr id="12" name="image1.jpeg" descr="BANNER.jpg">
            <a:extLst>
              <a:ext uri="{FF2B5EF4-FFF2-40B4-BE49-F238E27FC236}">
                <a16:creationId xmlns:a16="http://schemas.microsoft.com/office/drawing/2014/main" xmlns="" id="{AED37F93-D416-2F4F-8A14-6C55D31982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19198" y="434930"/>
            <a:ext cx="9550401" cy="81431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5157"/>
            <a:ext cx="10972800" cy="79197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Establishing </a:t>
            </a:r>
            <a:r>
              <a:rPr lang="en-US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Credibility</a:t>
            </a:r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14BEE7E-E28A-1A45-BE83-B431FDFC8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981" y="4192987"/>
            <a:ext cx="4877588" cy="4877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739BF8-7AC1-CF47-8182-ABF492C7B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744" y="2825750"/>
            <a:ext cx="2311400" cy="1206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112485-9CB8-6347-8313-E929DE5459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178" b="26502"/>
          <a:stretch/>
        </p:blipFill>
        <p:spPr>
          <a:xfrm>
            <a:off x="2302974" y="2825750"/>
            <a:ext cx="2261780" cy="120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CB350D-66BD-6B47-A400-B9AC4AAFB2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297" y="2825750"/>
            <a:ext cx="2117854" cy="12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F59256-C818-5144-8C3C-088B5C213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302836" cy="6904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28B991-C149-F741-86F1-E0397618F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63" y="2407921"/>
            <a:ext cx="5320936" cy="5320936"/>
          </a:xfrm>
          <a:prstGeom prst="rect">
            <a:avLst/>
          </a:prstGeom>
        </p:spPr>
      </p:pic>
      <p:pic>
        <p:nvPicPr>
          <p:cNvPr id="4" name="image1.jpeg" descr="BANNER.jpg">
            <a:extLst>
              <a:ext uri="{FF2B5EF4-FFF2-40B4-BE49-F238E27FC236}">
                <a16:creationId xmlns:a16="http://schemas.microsoft.com/office/drawing/2014/main" xmlns="" id="{C4D2440D-900A-334C-B3E7-FBC5F8AB9F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44775" y="4502429"/>
            <a:ext cx="7120325" cy="81431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0619096-6CA8-0A4E-BCE3-FB22979D51A7}"/>
              </a:ext>
            </a:extLst>
          </p:cNvPr>
          <p:cNvSpPr txBox="1"/>
          <p:nvPr/>
        </p:nvSpPr>
        <p:spPr>
          <a:xfrm>
            <a:off x="344775" y="4424846"/>
            <a:ext cx="79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‘Instability the new normal’</a:t>
            </a:r>
          </a:p>
        </p:txBody>
      </p:sp>
      <p:pic>
        <p:nvPicPr>
          <p:cNvPr id="7" name="image1.jpeg" descr="BANNER.jpg">
            <a:extLst>
              <a:ext uri="{FF2B5EF4-FFF2-40B4-BE49-F238E27FC236}">
                <a16:creationId xmlns:a16="http://schemas.microsoft.com/office/drawing/2014/main" xmlns="" id="{70419732-CBE6-AF4D-A52E-A417608AF0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44775" y="5523466"/>
            <a:ext cx="9019310" cy="127662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91227B-2156-5243-810E-F04D0C1D27AF}"/>
              </a:ext>
            </a:extLst>
          </p:cNvPr>
          <p:cNvSpPr txBox="1"/>
          <p:nvPr/>
        </p:nvSpPr>
        <p:spPr>
          <a:xfrm>
            <a:off x="484909" y="5476651"/>
            <a:ext cx="90193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+mj-lt"/>
              </a:rPr>
              <a:t>‘… a confident, growing industry, showing its value to business …’</a:t>
            </a:r>
          </a:p>
        </p:txBody>
      </p:sp>
      <p:pic>
        <p:nvPicPr>
          <p:cNvPr id="9" name="image1.jpeg" descr="BANNER.jpg">
            <a:extLst>
              <a:ext uri="{FF2B5EF4-FFF2-40B4-BE49-F238E27FC236}">
                <a16:creationId xmlns:a16="http://schemas.microsoft.com/office/drawing/2014/main" xmlns="" id="{EE5D4674-2AF9-9E42-A677-D4B43CC849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44775" y="3380667"/>
            <a:ext cx="7812370" cy="81431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09615A-BBA3-A448-BA1F-5520E163DA55}"/>
              </a:ext>
            </a:extLst>
          </p:cNvPr>
          <p:cNvSpPr txBox="1"/>
          <p:nvPr/>
        </p:nvSpPr>
        <p:spPr>
          <a:xfrm>
            <a:off x="344775" y="3303084"/>
            <a:ext cx="8484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‘Events are Good for Business’</a:t>
            </a:r>
          </a:p>
        </p:txBody>
      </p:sp>
    </p:spTree>
    <p:extLst>
      <p:ext uri="{BB962C8B-B14F-4D97-AF65-F5344CB8AC3E}">
        <p14:creationId xmlns:p14="http://schemas.microsoft.com/office/powerpoint/2010/main" val="9227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B5F1AE-B431-5B43-AB65-BD8C6B4260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999" y="8422"/>
            <a:ext cx="12186946" cy="68445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4A0473-962F-844C-8769-47A745E6C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449" y="2104757"/>
            <a:ext cx="5320936" cy="5320936"/>
          </a:xfrm>
          <a:prstGeom prst="rect">
            <a:avLst/>
          </a:prstGeom>
        </p:spPr>
      </p:pic>
      <p:pic>
        <p:nvPicPr>
          <p:cNvPr id="4" name="image1.jpeg" descr="BANNER.jpg">
            <a:extLst>
              <a:ext uri="{FF2B5EF4-FFF2-40B4-BE49-F238E27FC236}">
                <a16:creationId xmlns:a16="http://schemas.microsoft.com/office/drawing/2014/main" xmlns="" id="{18125576-4CD1-6649-99F0-73030E5EBD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189583" y="4532401"/>
            <a:ext cx="7752863" cy="81431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97EABC-CEAE-A248-A2BD-00732A8B9DCF}"/>
              </a:ext>
            </a:extLst>
          </p:cNvPr>
          <p:cNvSpPr txBox="1"/>
          <p:nvPr/>
        </p:nvSpPr>
        <p:spPr>
          <a:xfrm>
            <a:off x="-9946" y="4439829"/>
            <a:ext cx="1218694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Reasons to be Cheerful</a:t>
            </a:r>
          </a:p>
        </p:txBody>
      </p:sp>
    </p:spTree>
    <p:extLst>
      <p:ext uri="{BB962C8B-B14F-4D97-AF65-F5344CB8AC3E}">
        <p14:creationId xmlns:p14="http://schemas.microsoft.com/office/powerpoint/2010/main" val="22907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F37B171-17E7-394D-B598-6C656E2EA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6"/>
            <a:ext cx="12192000" cy="6859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44F04E-3BB6-9845-80F1-6FAA19C22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43" y="-868826"/>
            <a:ext cx="5320936" cy="5320936"/>
          </a:xfrm>
          <a:prstGeom prst="rect">
            <a:avLst/>
          </a:prstGeom>
        </p:spPr>
      </p:pic>
      <p:pic>
        <p:nvPicPr>
          <p:cNvPr id="4" name="image1.jpeg" descr="BANNER.jpg">
            <a:extLst>
              <a:ext uri="{FF2B5EF4-FFF2-40B4-BE49-F238E27FC236}">
                <a16:creationId xmlns:a16="http://schemas.microsoft.com/office/drawing/2014/main" xmlns="" id="{1E07F66F-6ADF-F04F-8F72-0E7272E27A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186596" y="1384483"/>
            <a:ext cx="1783829" cy="81431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97F1A8-EFBF-5F4B-B793-868A8D41279E}"/>
              </a:ext>
            </a:extLst>
          </p:cNvPr>
          <p:cNvSpPr txBox="1"/>
          <p:nvPr/>
        </p:nvSpPr>
        <p:spPr>
          <a:xfrm>
            <a:off x="1049311" y="1306902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STEM</a:t>
            </a:r>
          </a:p>
        </p:txBody>
      </p:sp>
      <p:pic>
        <p:nvPicPr>
          <p:cNvPr id="6" name="image1.jpeg" descr="BANNER.jpg">
            <a:extLst>
              <a:ext uri="{FF2B5EF4-FFF2-40B4-BE49-F238E27FC236}">
                <a16:creationId xmlns:a16="http://schemas.microsoft.com/office/drawing/2014/main" xmlns="" id="{FE18E0BA-EE24-4E48-A608-F6FAD609AC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810656" y="2450492"/>
            <a:ext cx="6535710" cy="78418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65A275-5EC9-C647-9B1E-D6F33926CCCF}"/>
              </a:ext>
            </a:extLst>
          </p:cNvPr>
          <p:cNvSpPr txBox="1"/>
          <p:nvPr/>
        </p:nvSpPr>
        <p:spPr>
          <a:xfrm>
            <a:off x="1199213" y="2403677"/>
            <a:ext cx="9758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FinTech: </a:t>
            </a:r>
            <a:r>
              <a:rPr lang="en-GB" sz="4800" dirty="0">
                <a:solidFill>
                  <a:schemeClr val="bg1"/>
                </a:solidFill>
                <a:latin typeface="+mj-lt"/>
              </a:rPr>
              <a:t>$350bn industry</a:t>
            </a:r>
          </a:p>
        </p:txBody>
      </p:sp>
      <p:pic>
        <p:nvPicPr>
          <p:cNvPr id="8" name="image1.jpeg" descr="BANNER.jpg">
            <a:extLst>
              <a:ext uri="{FF2B5EF4-FFF2-40B4-BE49-F238E27FC236}">
                <a16:creationId xmlns:a16="http://schemas.microsoft.com/office/drawing/2014/main" xmlns="" id="{E72D760F-5A88-0C41-9B40-B4D7035488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401583" y="307689"/>
            <a:ext cx="9353856" cy="81431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9B732A-6182-FC44-BDCE-B99ACE8667A9}"/>
              </a:ext>
            </a:extLst>
          </p:cNvPr>
          <p:cNvSpPr txBox="1"/>
          <p:nvPr/>
        </p:nvSpPr>
        <p:spPr>
          <a:xfrm>
            <a:off x="1049312" y="230110"/>
            <a:ext cx="10058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The meetings and events sweet spot</a:t>
            </a:r>
          </a:p>
        </p:txBody>
      </p:sp>
    </p:spTree>
    <p:extLst>
      <p:ext uri="{BB962C8B-B14F-4D97-AF65-F5344CB8AC3E}">
        <p14:creationId xmlns:p14="http://schemas.microsoft.com/office/powerpoint/2010/main" val="76492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FC0ECA-0B4E-124B-8F4E-215750032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57462E-FF66-FD42-B15C-74AB8D25F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906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260D54-82E7-C44B-B48B-04E70BCC1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75" y="-1537846"/>
            <a:ext cx="5320936" cy="5320936"/>
          </a:xfrm>
          <a:prstGeom prst="rect">
            <a:avLst/>
          </a:prstGeom>
        </p:spPr>
      </p:pic>
      <p:pic>
        <p:nvPicPr>
          <p:cNvPr id="6" name="image1.jpeg" descr="BANNER.jpg">
            <a:extLst>
              <a:ext uri="{FF2B5EF4-FFF2-40B4-BE49-F238E27FC236}">
                <a16:creationId xmlns:a16="http://schemas.microsoft.com/office/drawing/2014/main" xmlns="" id="{E36AC3C2-517A-894B-84A2-82688D3670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70845" y="649957"/>
            <a:ext cx="3937368" cy="81431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BEF485-3B7C-9246-B7E2-2EE871772523}"/>
              </a:ext>
            </a:extLst>
          </p:cNvPr>
          <p:cNvSpPr txBox="1"/>
          <p:nvPr/>
        </p:nvSpPr>
        <p:spPr>
          <a:xfrm>
            <a:off x="199916" y="617341"/>
            <a:ext cx="393736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AutoTech</a:t>
            </a:r>
            <a:endParaRPr lang="en-US" sz="55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3F6906-030E-6D4B-8111-605D480A4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761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DCDA2B-F442-0D45-94B0-995BFB21D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76" y="1171939"/>
            <a:ext cx="5320936" cy="5320936"/>
          </a:xfrm>
          <a:prstGeom prst="rect">
            <a:avLst/>
          </a:prstGeom>
        </p:spPr>
      </p:pic>
      <p:pic>
        <p:nvPicPr>
          <p:cNvPr id="4" name="image1.jpeg" descr="BANNER.jpg">
            <a:extLst>
              <a:ext uri="{FF2B5EF4-FFF2-40B4-BE49-F238E27FC236}">
                <a16:creationId xmlns:a16="http://schemas.microsoft.com/office/drawing/2014/main" xmlns="" id="{1C512731-0DAD-B742-B0B0-544BE223EF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917796" y="3359742"/>
            <a:ext cx="3937368" cy="81431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498F06-E212-5248-AD65-0D3B3C7E31DE}"/>
              </a:ext>
            </a:extLst>
          </p:cNvPr>
          <p:cNvSpPr txBox="1"/>
          <p:nvPr/>
        </p:nvSpPr>
        <p:spPr>
          <a:xfrm>
            <a:off x="4846867" y="3327126"/>
            <a:ext cx="393736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PharmaTech</a:t>
            </a:r>
            <a:endParaRPr lang="en-US" sz="55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17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6FA96A-F65C-EC4F-9B65-2730D5250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2334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6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1001</Words>
  <Application>Microsoft Macintosh PowerPoint</Application>
  <PresentationFormat>Custom</PresentationFormat>
  <Paragraphs>152</Paragraphs>
  <Slides>22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Establishing Credibility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Alistair Turner</dc:creator>
  <cp:lastModifiedBy>John Gallery</cp:lastModifiedBy>
  <cp:revision>6</cp:revision>
  <dcterms:created xsi:type="dcterms:W3CDTF">2019-03-11T17:09:05Z</dcterms:created>
  <dcterms:modified xsi:type="dcterms:W3CDTF">2019-04-30T10:10:52Z</dcterms:modified>
</cp:coreProperties>
</file>